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302" r:id="rId3"/>
    <p:sldId id="303" r:id="rId4"/>
    <p:sldId id="304" r:id="rId5"/>
    <p:sldId id="306" r:id="rId6"/>
    <p:sldId id="305" r:id="rId7"/>
    <p:sldId id="261" r:id="rId8"/>
    <p:sldId id="271" r:id="rId9"/>
    <p:sldId id="307" r:id="rId10"/>
    <p:sldId id="309" r:id="rId11"/>
    <p:sldId id="308" r:id="rId12"/>
    <p:sldId id="310" r:id="rId13"/>
    <p:sldId id="311" r:id="rId14"/>
    <p:sldId id="312" r:id="rId15"/>
    <p:sldId id="313" r:id="rId16"/>
    <p:sldId id="314" r:id="rId17"/>
    <p:sldId id="315" r:id="rId18"/>
    <p:sldId id="282" r:id="rId19"/>
    <p:sldId id="283" r:id="rId20"/>
    <p:sldId id="30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sorterViewPr>
    <p:cViewPr>
      <p:scale>
        <a:sx n="146" d="100"/>
        <a:sy n="146" d="100"/>
      </p:scale>
      <p:origin x="0" y="76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C58BEC-AF8A-4BDF-8DE4-27057265FC38}" type="datetimeFigureOut">
              <a:rPr lang="en-GB" smtClean="0"/>
              <a:t>05/11/2011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85616E-3BD2-46AD-A094-6BFFAD36ACD4}" type="slidenum">
              <a:rPr lang="en-GB" smtClean="0"/>
              <a:t>‹#›</a:t>
            </a:fld>
            <a:endParaRPr lang="en-GB"/>
          </a:p>
        </p:txBody>
      </p:sp>
    </p:spTree>
    <p:extLst>
      <p:ext uri="{BB962C8B-B14F-4D97-AF65-F5344CB8AC3E}">
        <p14:creationId xmlns:p14="http://schemas.microsoft.com/office/powerpoint/2010/main" val="1006189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5951E8-451F-4199-8647-5C5C759F3825}" type="datetimeFigureOut">
              <a:rPr lang="en-GB" smtClean="0"/>
              <a:t>05/11/2011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F1D319-1F91-4F93-9B30-15F065EAEF67}" type="slidenum">
              <a:rPr lang="en-GB" smtClean="0"/>
              <a:t>‹#›</a:t>
            </a:fld>
            <a:endParaRPr lang="en-GB"/>
          </a:p>
        </p:txBody>
      </p:sp>
    </p:spTree>
    <p:extLst>
      <p:ext uri="{BB962C8B-B14F-4D97-AF65-F5344CB8AC3E}">
        <p14:creationId xmlns:p14="http://schemas.microsoft.com/office/powerpoint/2010/main" val="421420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870C76-0743-4FBC-95E6-681C59291F63}" type="datetimeFigureOut">
              <a:rPr lang="en-GB" smtClean="0"/>
              <a:t>05/11/2011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398821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870C76-0743-4FBC-95E6-681C59291F63}" type="datetimeFigureOut">
              <a:rPr lang="en-GB" smtClean="0"/>
              <a:t>05/11/2011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2168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870C76-0743-4FBC-95E6-681C59291F63}" type="datetimeFigureOut">
              <a:rPr lang="en-GB" smtClean="0"/>
              <a:t>05/11/2011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127439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870C76-0743-4FBC-95E6-681C59291F63}" type="datetimeFigureOut">
              <a:rPr lang="en-GB" smtClean="0"/>
              <a:t>05/11/2011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249414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70C76-0743-4FBC-95E6-681C59291F63}" type="datetimeFigureOut">
              <a:rPr lang="en-GB" smtClean="0"/>
              <a:t>05/11/2011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55441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870C76-0743-4FBC-95E6-681C59291F63}" type="datetimeFigureOut">
              <a:rPr lang="en-GB" smtClean="0"/>
              <a:t>05/11/2011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133702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870C76-0743-4FBC-95E6-681C59291F63}" type="datetimeFigureOut">
              <a:rPr lang="en-GB" smtClean="0"/>
              <a:t>05/11/2011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160447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870C76-0743-4FBC-95E6-681C59291F63}" type="datetimeFigureOut">
              <a:rPr lang="en-GB" smtClean="0"/>
              <a:t>05/11/2011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232444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70C76-0743-4FBC-95E6-681C59291F63}" type="datetimeFigureOut">
              <a:rPr lang="en-GB" smtClean="0"/>
              <a:t>05/11/2011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903798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70C76-0743-4FBC-95E6-681C59291F63}" type="datetimeFigureOut">
              <a:rPr lang="en-GB" smtClean="0"/>
              <a:t>05/11/2011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281858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870C76-0743-4FBC-95E6-681C59291F63}" type="datetimeFigureOut">
              <a:rPr lang="en-GB" smtClean="0"/>
              <a:t>05/11/2011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CA00A-67DD-4F21-8452-55BD7BF08172}" type="slidenum">
              <a:rPr lang="en-GB" smtClean="0"/>
              <a:t>‹#›</a:t>
            </a:fld>
            <a:endParaRPr lang="en-GB"/>
          </a:p>
        </p:txBody>
      </p:sp>
    </p:spTree>
    <p:extLst>
      <p:ext uri="{BB962C8B-B14F-4D97-AF65-F5344CB8AC3E}">
        <p14:creationId xmlns:p14="http://schemas.microsoft.com/office/powerpoint/2010/main" val="202628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870C76-0743-4FBC-95E6-681C59291F63}" type="datetimeFigureOut">
              <a:rPr lang="en-GB" smtClean="0"/>
              <a:t>05/11/2011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CA00A-67DD-4F21-8452-55BD7BF08172}" type="slidenum">
              <a:rPr lang="en-GB" smtClean="0"/>
              <a:t>‹#›</a:t>
            </a:fld>
            <a:endParaRPr lang="en-GB"/>
          </a:p>
        </p:txBody>
      </p:sp>
    </p:spTree>
    <p:extLst>
      <p:ext uri="{BB962C8B-B14F-4D97-AF65-F5344CB8AC3E}">
        <p14:creationId xmlns:p14="http://schemas.microsoft.com/office/powerpoint/2010/main" val="1046462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algn="l"/>
            <a:r>
              <a:rPr lang="en-GB" sz="2800" dirty="0">
                <a:latin typeface="Verdana" pitchFamily="34" charset="0"/>
              </a:rPr>
              <a:t>Business </a:t>
            </a:r>
            <a:r>
              <a:rPr lang="en-GB" sz="2800" dirty="0" smtClean="0">
                <a:latin typeface="Verdana" pitchFamily="34" charset="0"/>
              </a:rPr>
              <a:t>skills </a:t>
            </a:r>
            <a:r>
              <a:rPr lang="en-GB" sz="2800" dirty="0">
                <a:latin typeface="Verdana" pitchFamily="34" charset="0"/>
              </a:rPr>
              <a:t>for </a:t>
            </a:r>
            <a:r>
              <a:rPr lang="en-GB" sz="2800" dirty="0" smtClean="0">
                <a:latin typeface="Verdana" pitchFamily="34" charset="0"/>
              </a:rPr>
              <a:t>experts in the light of Jones V Kaney?</a:t>
            </a:r>
            <a:endParaRPr lang="en-US" sz="2800" dirty="0">
              <a:latin typeface="Verdana" pitchFamily="34" charset="0"/>
            </a:endParaRPr>
          </a:p>
        </p:txBody>
      </p:sp>
      <p:sp>
        <p:nvSpPr>
          <p:cNvPr id="2051" name="Rectangle 3"/>
          <p:cNvSpPr>
            <a:spLocks noGrp="1" noChangeArrowheads="1"/>
          </p:cNvSpPr>
          <p:nvPr>
            <p:ph type="subTitle" idx="1"/>
          </p:nvPr>
        </p:nvSpPr>
        <p:spPr>
          <a:xfrm>
            <a:off x="842963" y="4293096"/>
            <a:ext cx="5457825" cy="1800200"/>
          </a:xfrm>
        </p:spPr>
        <p:txBody>
          <a:bodyPr>
            <a:normAutofit/>
          </a:bodyPr>
          <a:lstStyle/>
          <a:p>
            <a:pPr algn="l"/>
            <a:r>
              <a:rPr lang="en-GB" sz="2000" dirty="0">
                <a:latin typeface="Verdana" pitchFamily="34" charset="0"/>
              </a:rPr>
              <a:t>The Bond Solon Expert Witness Conference </a:t>
            </a:r>
          </a:p>
          <a:p>
            <a:pPr algn="l"/>
            <a:r>
              <a:rPr lang="en-GB" sz="2000" dirty="0" smtClean="0">
                <a:latin typeface="Verdana" pitchFamily="34" charset="0"/>
              </a:rPr>
              <a:t>11 </a:t>
            </a:r>
            <a:r>
              <a:rPr lang="en-GB" sz="2000" dirty="0">
                <a:latin typeface="Verdana" pitchFamily="34" charset="0"/>
              </a:rPr>
              <a:t>November </a:t>
            </a:r>
            <a:r>
              <a:rPr lang="en-GB" sz="2000" dirty="0" smtClean="0">
                <a:latin typeface="Verdana" pitchFamily="34" charset="0"/>
              </a:rPr>
              <a:t>2011</a:t>
            </a:r>
            <a:endParaRPr lang="en-US" sz="2000" dirty="0">
              <a:latin typeface="Verdana" pitchFamily="34" charset="0"/>
            </a:endParaRPr>
          </a:p>
        </p:txBody>
      </p:sp>
    </p:spTree>
    <p:extLst>
      <p:ext uri="{BB962C8B-B14F-4D97-AF65-F5344CB8AC3E}">
        <p14:creationId xmlns:p14="http://schemas.microsoft.com/office/powerpoint/2010/main" val="2099709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smtClean="0"/>
              <a:t>Is Jones V Kaney a problem for solicitors, which will make them more cautious when instructing experts?</a:t>
            </a:r>
            <a:endParaRPr lang="en-GB" sz="2000" dirty="0"/>
          </a:p>
        </p:txBody>
      </p:sp>
      <p:sp>
        <p:nvSpPr>
          <p:cNvPr id="3" name="Content Placeholder 2"/>
          <p:cNvSpPr>
            <a:spLocks noGrp="1"/>
          </p:cNvSpPr>
          <p:nvPr>
            <p:ph idx="1"/>
          </p:nvPr>
        </p:nvSpPr>
        <p:spPr/>
        <p:txBody>
          <a:bodyPr>
            <a:normAutofit/>
          </a:bodyPr>
          <a:lstStyle/>
          <a:p>
            <a:pPr marL="0" indent="0">
              <a:buNone/>
            </a:pPr>
            <a:r>
              <a:rPr lang="en-GB" sz="1600" i="1" dirty="0" smtClean="0"/>
              <a:t>“I think one of the key points is that if an expert is negligent in performance of any part of their task, then questions must inevitably be asked of the instructing solicitor as to why they chose that expert and what checks they made to check that expert was on the face of it competent to deal with the matter in hand”   </a:t>
            </a:r>
          </a:p>
          <a:p>
            <a:pPr marL="0" indent="0">
              <a:buNone/>
            </a:pPr>
            <a:endParaRPr lang="en-GB" sz="1600" i="1" dirty="0"/>
          </a:p>
          <a:p>
            <a:pPr marL="0" indent="0">
              <a:buNone/>
            </a:pPr>
            <a:r>
              <a:rPr lang="en-GB" sz="1600" i="1" dirty="0" smtClean="0"/>
              <a:t>“I would be concerned that Jones V Kaney would open up a collateral attack on my expert and me for choosing him</a:t>
            </a:r>
            <a:r>
              <a:rPr lang="en-GB" sz="1600" i="1" dirty="0" smtClean="0"/>
              <a:t>”</a:t>
            </a:r>
          </a:p>
          <a:p>
            <a:pPr marL="0" indent="0">
              <a:buNone/>
            </a:pPr>
            <a:endParaRPr lang="en-GB" sz="1600" i="1" dirty="0"/>
          </a:p>
          <a:p>
            <a:pPr marL="0" indent="0">
              <a:buNone/>
            </a:pPr>
            <a:r>
              <a:rPr lang="en-GB" sz="1600" i="1" dirty="0"/>
              <a:t>“In my view, Counsel should be involved as early as possible in the decision as to which experts to select, and Jones V Kaney reinforces this point”   </a:t>
            </a:r>
          </a:p>
          <a:p>
            <a:pPr marL="0" indent="0">
              <a:buNone/>
            </a:pPr>
            <a:endParaRPr lang="en-GB" sz="1600" i="1" dirty="0" smtClean="0"/>
          </a:p>
          <a:p>
            <a:pPr marL="0" indent="0">
              <a:buNone/>
            </a:pPr>
            <a:r>
              <a:rPr lang="en-GB" sz="1600" i="1" dirty="0" smtClean="0"/>
              <a:t>“</a:t>
            </a:r>
            <a:r>
              <a:rPr lang="en-GB" sz="1600" i="1" dirty="0"/>
              <a:t>It must also bring into question, even more forcefully than before, the role of medical reporting agencies and the dependence of solicitors on their choice of expert, rather than the solicitor carrying out the enquiries themselves”  </a:t>
            </a:r>
          </a:p>
          <a:p>
            <a:pPr marL="0" indent="0">
              <a:buNone/>
            </a:pPr>
            <a:endParaRPr lang="en-GB" sz="1600" i="1" dirty="0"/>
          </a:p>
          <a:p>
            <a:pPr marL="0" indent="0">
              <a:buNone/>
            </a:pPr>
            <a:endParaRPr lang="en-GB" sz="1800" i="1" dirty="0"/>
          </a:p>
        </p:txBody>
      </p:sp>
    </p:spTree>
    <p:extLst>
      <p:ext uri="{BB962C8B-B14F-4D97-AF65-F5344CB8AC3E}">
        <p14:creationId xmlns:p14="http://schemas.microsoft.com/office/powerpoint/2010/main" val="4154064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a:t>Will these issues make solicitors approach appointments differently?</a:t>
            </a:r>
            <a:endParaRPr lang="en-GB" sz="2000" dirty="0"/>
          </a:p>
        </p:txBody>
      </p:sp>
      <p:sp>
        <p:nvSpPr>
          <p:cNvPr id="3" name="Content Placeholder 2"/>
          <p:cNvSpPr>
            <a:spLocks noGrp="1"/>
          </p:cNvSpPr>
          <p:nvPr>
            <p:ph idx="1"/>
          </p:nvPr>
        </p:nvSpPr>
        <p:spPr/>
        <p:txBody>
          <a:bodyPr>
            <a:normAutofit/>
          </a:bodyPr>
          <a:lstStyle/>
          <a:p>
            <a:pPr marL="0" indent="0">
              <a:buNone/>
            </a:pPr>
            <a:r>
              <a:rPr lang="en-GB" sz="1600" i="1" dirty="0" smtClean="0"/>
              <a:t>“</a:t>
            </a:r>
            <a:r>
              <a:rPr lang="en-GB" sz="1600" i="1" dirty="0" smtClean="0"/>
              <a:t>We now bring it to the expert’s attention in the instructions that they are now potentially liable in negligence for all aspects of their role as experts and we attach a copy of the Supreme Court’s decision</a:t>
            </a:r>
            <a:r>
              <a:rPr lang="en-GB" sz="1600" i="1" dirty="0" smtClean="0"/>
              <a:t>”</a:t>
            </a:r>
          </a:p>
          <a:p>
            <a:pPr marL="0" indent="0">
              <a:buNone/>
            </a:pPr>
            <a:endParaRPr lang="en-GB" sz="1600" i="1" dirty="0"/>
          </a:p>
          <a:p>
            <a:pPr marL="0" indent="0">
              <a:buNone/>
            </a:pPr>
            <a:r>
              <a:rPr lang="en-GB" sz="1600" i="1" dirty="0"/>
              <a:t>“In terms of how we now approach the appointment of experts, we will review carefully any additional exclusion or limitation of liability clauses and advise the client accordingly”</a:t>
            </a:r>
          </a:p>
          <a:p>
            <a:pPr marL="0" indent="0">
              <a:buNone/>
            </a:pPr>
            <a:endParaRPr lang="en-GB" sz="1600" i="1" dirty="0"/>
          </a:p>
          <a:p>
            <a:pPr marL="0" indent="0">
              <a:buNone/>
            </a:pPr>
            <a:r>
              <a:rPr lang="en-GB" sz="1600" i="1" dirty="0"/>
              <a:t>“We have not received any change in terms from our experts, and it is this which might cause more of a problem for us if they attempted to restrict their liability. Then it is unlikely we could continue to use them”   </a:t>
            </a:r>
          </a:p>
          <a:p>
            <a:pPr marL="0" indent="0">
              <a:buNone/>
            </a:pPr>
            <a:endParaRPr lang="en-GB" sz="1600" i="1" dirty="0" smtClean="0"/>
          </a:p>
          <a:p>
            <a:pPr marL="0" indent="0">
              <a:buNone/>
            </a:pPr>
            <a:endParaRPr lang="en-GB" sz="1600" i="1" dirty="0"/>
          </a:p>
        </p:txBody>
      </p:sp>
    </p:spTree>
    <p:extLst>
      <p:ext uri="{BB962C8B-B14F-4D97-AF65-F5344CB8AC3E}">
        <p14:creationId xmlns:p14="http://schemas.microsoft.com/office/powerpoint/2010/main" val="2060357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smtClean="0"/>
              <a:t>Professional indemnity cover is being looked at more closely by solicitors</a:t>
            </a:r>
            <a:endParaRPr lang="en-GB" sz="2000" dirty="0"/>
          </a:p>
        </p:txBody>
      </p:sp>
      <p:sp>
        <p:nvSpPr>
          <p:cNvPr id="3" name="Content Placeholder 2"/>
          <p:cNvSpPr>
            <a:spLocks noGrp="1"/>
          </p:cNvSpPr>
          <p:nvPr>
            <p:ph idx="1"/>
          </p:nvPr>
        </p:nvSpPr>
        <p:spPr/>
        <p:txBody>
          <a:bodyPr>
            <a:normAutofit/>
          </a:bodyPr>
          <a:lstStyle/>
          <a:p>
            <a:pPr marL="0" indent="0">
              <a:buNone/>
            </a:pPr>
            <a:r>
              <a:rPr lang="en-GB" sz="1600" i="1" dirty="0"/>
              <a:t>“If I were to instruct someone I didn’t know, I would certainly investigate his / her  credentials carefully and require evidence of professional indemnity cover” </a:t>
            </a:r>
          </a:p>
          <a:p>
            <a:pPr marL="0" indent="0">
              <a:buNone/>
            </a:pPr>
            <a:endParaRPr lang="en-GB" sz="1600" i="1" dirty="0"/>
          </a:p>
          <a:p>
            <a:pPr marL="0" indent="0">
              <a:buNone/>
            </a:pPr>
            <a:r>
              <a:rPr lang="en-GB" sz="1600" i="1" dirty="0"/>
              <a:t>“It would be wise to ask experts to prove they have the appropriate insurance cover, but the litigator needs to be careful not to misinterpret the policy and advise the client accordingly” </a:t>
            </a:r>
            <a:endParaRPr lang="en-GB" sz="1600" i="1" dirty="0" smtClean="0"/>
          </a:p>
          <a:p>
            <a:pPr marL="0" indent="0">
              <a:buNone/>
            </a:pPr>
            <a:endParaRPr lang="en-GB" sz="1600" i="1" dirty="0" smtClean="0"/>
          </a:p>
          <a:p>
            <a:pPr marL="0" indent="0">
              <a:buNone/>
            </a:pPr>
            <a:r>
              <a:rPr lang="en-GB" sz="1600" i="1" dirty="0"/>
              <a:t>“Some experts, if asked for details of their professional indemnity policy, are putting up their prices” </a:t>
            </a:r>
          </a:p>
          <a:p>
            <a:pPr marL="0" indent="0">
              <a:buNone/>
            </a:pPr>
            <a:endParaRPr lang="en-GB" sz="1600" i="1" dirty="0"/>
          </a:p>
          <a:p>
            <a:pPr marL="0" indent="0">
              <a:buNone/>
            </a:pPr>
            <a:r>
              <a:rPr lang="en-GB" sz="1600" i="1" dirty="0" smtClean="0"/>
              <a:t>“The decision is likely to result in increased premiums for experts and if so, these will be passed on to the client.”</a:t>
            </a:r>
          </a:p>
          <a:p>
            <a:pPr marL="0" indent="0">
              <a:buNone/>
            </a:pPr>
            <a:endParaRPr lang="en-GB" sz="1600" i="1" dirty="0"/>
          </a:p>
          <a:p>
            <a:pPr marL="0" indent="0">
              <a:buNone/>
            </a:pPr>
            <a:endParaRPr lang="en-GB" sz="1600" i="1" dirty="0" smtClean="0"/>
          </a:p>
          <a:p>
            <a:pPr marL="0" indent="0">
              <a:buNone/>
            </a:pPr>
            <a:r>
              <a:rPr lang="en-GB" sz="1600" b="1" dirty="0" smtClean="0"/>
              <a:t>Question</a:t>
            </a:r>
            <a:r>
              <a:rPr lang="en-GB" sz="1600" dirty="0" smtClean="0"/>
              <a:t> – will insurers now perceive, post Jones V Kaney, that their risks are now greater because of disgruntled claimants making claims?</a:t>
            </a:r>
          </a:p>
          <a:p>
            <a:pPr marL="0" indent="0">
              <a:buNone/>
            </a:pPr>
            <a:endParaRPr lang="en-GB" sz="1600" i="1" dirty="0"/>
          </a:p>
          <a:p>
            <a:pPr marL="0" indent="0">
              <a:buNone/>
            </a:pPr>
            <a:endParaRPr lang="en-GB" sz="2000" i="1" dirty="0"/>
          </a:p>
        </p:txBody>
      </p:sp>
    </p:spTree>
    <p:extLst>
      <p:ext uri="{BB962C8B-B14F-4D97-AF65-F5344CB8AC3E}">
        <p14:creationId xmlns:p14="http://schemas.microsoft.com/office/powerpoint/2010/main" val="2244329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000" dirty="0" smtClean="0"/>
              <a:t>There is also a new regulatory compliance issue for solicitors to consider when appointing … </a:t>
            </a:r>
            <a:endParaRPr lang="en-GB" sz="2000" dirty="0"/>
          </a:p>
        </p:txBody>
      </p:sp>
      <p:sp>
        <p:nvSpPr>
          <p:cNvPr id="3" name="Content Placeholder 2"/>
          <p:cNvSpPr>
            <a:spLocks noGrp="1"/>
          </p:cNvSpPr>
          <p:nvPr>
            <p:ph idx="1"/>
          </p:nvPr>
        </p:nvSpPr>
        <p:spPr/>
        <p:txBody>
          <a:bodyPr>
            <a:normAutofit/>
          </a:bodyPr>
          <a:lstStyle/>
          <a:p>
            <a:pPr marL="0" indent="0">
              <a:buNone/>
            </a:pPr>
            <a:r>
              <a:rPr lang="en-GB" sz="1800" b="1" dirty="0" smtClean="0"/>
              <a:t>The SRA Code of Conduct 2011 – outcomes focused regulation</a:t>
            </a:r>
          </a:p>
          <a:p>
            <a:pPr marL="0" indent="0">
              <a:buNone/>
            </a:pPr>
            <a:endParaRPr lang="en-GB" sz="1800" dirty="0"/>
          </a:p>
          <a:p>
            <a:pPr marL="0" indent="0">
              <a:buNone/>
            </a:pPr>
            <a:r>
              <a:rPr lang="en-GB" sz="1800" b="1" dirty="0" smtClean="0"/>
              <a:t>Chapter 6 </a:t>
            </a:r>
            <a:r>
              <a:rPr lang="en-GB" sz="1800" dirty="0" smtClean="0"/>
              <a:t>includes the following mandatory outcome: </a:t>
            </a:r>
            <a:endParaRPr lang="en-GB" sz="1800" dirty="0"/>
          </a:p>
          <a:p>
            <a:pPr marL="0" indent="0">
              <a:buNone/>
            </a:pPr>
            <a:endParaRPr lang="en-GB" sz="1800" dirty="0" smtClean="0"/>
          </a:p>
          <a:p>
            <a:pPr marL="0" indent="0">
              <a:buNone/>
            </a:pPr>
            <a:r>
              <a:rPr lang="en-GB" sz="1800" dirty="0" smtClean="0"/>
              <a:t>“</a:t>
            </a:r>
            <a:r>
              <a:rPr lang="en-GB" sz="1800" b="1" dirty="0" smtClean="0"/>
              <a:t>O(6.1) </a:t>
            </a:r>
            <a:r>
              <a:rPr lang="en-GB" sz="1800" dirty="0" smtClean="0"/>
              <a:t>whenever you recommend that a client uses a particular person or business, your recommendation is in the best interests of the client and does not compromise your independence”</a:t>
            </a:r>
          </a:p>
          <a:p>
            <a:pPr marL="0" indent="0">
              <a:buNone/>
            </a:pPr>
            <a:r>
              <a:rPr lang="en-GB" sz="2000" dirty="0" smtClean="0"/>
              <a:t> </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380072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What is this likely to mean for experts? </a:t>
            </a:r>
            <a:endParaRPr lang="en-GB" sz="2400" dirty="0"/>
          </a:p>
        </p:txBody>
      </p:sp>
      <p:sp>
        <p:nvSpPr>
          <p:cNvPr id="3" name="Content Placeholder 2"/>
          <p:cNvSpPr>
            <a:spLocks noGrp="1"/>
          </p:cNvSpPr>
          <p:nvPr>
            <p:ph idx="1"/>
          </p:nvPr>
        </p:nvSpPr>
        <p:spPr/>
        <p:txBody>
          <a:bodyPr/>
          <a:lstStyle/>
          <a:p>
            <a:endParaRPr lang="en-GB" dirty="0" smtClean="0"/>
          </a:p>
          <a:p>
            <a:pPr marL="0" indent="0">
              <a:buNone/>
            </a:pPr>
            <a:r>
              <a:rPr lang="en-GB" sz="2400" dirty="0" smtClean="0"/>
              <a:t>A small survey of some experts indicated some possible complacency ….</a:t>
            </a:r>
            <a:endParaRPr lang="en-GB" sz="2400" dirty="0"/>
          </a:p>
        </p:txBody>
      </p:sp>
    </p:spTree>
    <p:extLst>
      <p:ext uri="{BB962C8B-B14F-4D97-AF65-F5344CB8AC3E}">
        <p14:creationId xmlns:p14="http://schemas.microsoft.com/office/powerpoint/2010/main" val="1260421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Complacency or reality?</a:t>
            </a:r>
            <a:endParaRPr lang="en-GB" sz="2400" dirty="0"/>
          </a:p>
        </p:txBody>
      </p:sp>
      <p:sp>
        <p:nvSpPr>
          <p:cNvPr id="3" name="Content Placeholder 2"/>
          <p:cNvSpPr>
            <a:spLocks noGrp="1"/>
          </p:cNvSpPr>
          <p:nvPr>
            <p:ph idx="1"/>
          </p:nvPr>
        </p:nvSpPr>
        <p:spPr/>
        <p:txBody>
          <a:bodyPr>
            <a:normAutofit/>
          </a:bodyPr>
          <a:lstStyle/>
          <a:p>
            <a:pPr marL="0" indent="0">
              <a:buNone/>
            </a:pPr>
            <a:r>
              <a:rPr lang="en-GB" sz="1800" i="1" dirty="0" smtClean="0"/>
              <a:t>“It is unlikely that the lifting of an expert’s immunity will concern many experts”</a:t>
            </a:r>
          </a:p>
          <a:p>
            <a:pPr marL="0" indent="0">
              <a:buNone/>
            </a:pPr>
            <a:endParaRPr lang="en-GB" sz="1800" i="1" dirty="0" smtClean="0"/>
          </a:p>
          <a:p>
            <a:pPr marL="0" indent="0">
              <a:buNone/>
            </a:pPr>
            <a:r>
              <a:rPr lang="en-GB" sz="1800" i="1" dirty="0" smtClean="0"/>
              <a:t>“The expert witness colleagues with whom I have spoken are unanimous in their view that this decision will not have much effect in practice because expert witnesses are still only offering an opinion”</a:t>
            </a:r>
            <a:endParaRPr lang="en-GB" sz="1800" i="1" dirty="0"/>
          </a:p>
          <a:p>
            <a:pPr marL="0" indent="0">
              <a:buNone/>
            </a:pPr>
            <a:endParaRPr lang="en-GB" sz="1800" i="1" dirty="0"/>
          </a:p>
          <a:p>
            <a:pPr marL="0" indent="0">
              <a:buNone/>
            </a:pPr>
            <a:r>
              <a:rPr lang="en-GB" sz="1800" i="1" dirty="0" smtClean="0"/>
              <a:t>“The more worrying consideration for experts will be one of reputational damage on which their work is based”</a:t>
            </a:r>
          </a:p>
          <a:p>
            <a:pPr marL="0" indent="0">
              <a:buNone/>
            </a:pPr>
            <a:endParaRPr lang="en-GB" sz="1800" dirty="0"/>
          </a:p>
          <a:p>
            <a:pPr marL="0" indent="0">
              <a:buNone/>
            </a:pPr>
            <a:endParaRPr lang="en-GB" sz="1800" dirty="0"/>
          </a:p>
        </p:txBody>
      </p:sp>
    </p:spTree>
    <p:extLst>
      <p:ext uri="{BB962C8B-B14F-4D97-AF65-F5344CB8AC3E}">
        <p14:creationId xmlns:p14="http://schemas.microsoft.com/office/powerpoint/2010/main" val="449677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What should experts now be doing? </a:t>
            </a:r>
            <a:endParaRPr lang="en-GB" sz="2400" dirty="0"/>
          </a:p>
        </p:txBody>
      </p:sp>
      <p:sp>
        <p:nvSpPr>
          <p:cNvPr id="3" name="Content Placeholder 2"/>
          <p:cNvSpPr>
            <a:spLocks noGrp="1"/>
          </p:cNvSpPr>
          <p:nvPr>
            <p:ph idx="1"/>
          </p:nvPr>
        </p:nvSpPr>
        <p:spPr/>
        <p:txBody>
          <a:bodyPr>
            <a:normAutofit fontScale="85000" lnSpcReduction="20000"/>
          </a:bodyPr>
          <a:lstStyle/>
          <a:p>
            <a:r>
              <a:rPr lang="en-GB" sz="1900" dirty="0" smtClean="0"/>
              <a:t>Check your professional indemnity policy, to ensure it is sufficient to cover the kind of claims you might face in relation to this aspect of y our work. It should include cover for an action in negligence arising from opinion evidence given in legal proceedings  </a:t>
            </a:r>
          </a:p>
          <a:p>
            <a:endParaRPr lang="en-GB" sz="1900" dirty="0"/>
          </a:p>
          <a:p>
            <a:r>
              <a:rPr lang="en-GB" sz="1900" dirty="0" smtClean="0"/>
              <a:t>Obtain a clear and detailed letter of instruction from the client</a:t>
            </a:r>
          </a:p>
          <a:p>
            <a:pPr marL="0" indent="0">
              <a:buNone/>
            </a:pPr>
            <a:endParaRPr lang="en-GB" sz="1900" dirty="0" smtClean="0"/>
          </a:p>
          <a:p>
            <a:r>
              <a:rPr lang="en-GB" sz="1900" dirty="0" smtClean="0"/>
              <a:t>Read the instructions carefully and if in doubt, ask questions</a:t>
            </a:r>
          </a:p>
          <a:p>
            <a:endParaRPr lang="en-GB" sz="1900" dirty="0"/>
          </a:p>
          <a:p>
            <a:r>
              <a:rPr lang="en-GB" sz="1900" dirty="0"/>
              <a:t>As solicitors are now likely to be more cautious as to the experts they appoint, make sure your ‘CVs’ are clear </a:t>
            </a:r>
            <a:r>
              <a:rPr lang="en-GB" sz="1900" smtClean="0"/>
              <a:t>and accurate as </a:t>
            </a:r>
            <a:r>
              <a:rPr lang="en-GB" sz="1900" dirty="0"/>
              <a:t>to your area of expertise </a:t>
            </a:r>
            <a:endParaRPr lang="en-GB" sz="1900" dirty="0" smtClean="0"/>
          </a:p>
          <a:p>
            <a:endParaRPr lang="en-GB" sz="1900" dirty="0" smtClean="0"/>
          </a:p>
          <a:p>
            <a:r>
              <a:rPr lang="en-GB" sz="1900" dirty="0" smtClean="0"/>
              <a:t>Do not stray outside your area of expertise and ensure you are current in the subject area on which you purport to be an expert</a:t>
            </a:r>
          </a:p>
          <a:p>
            <a:endParaRPr lang="en-GB" sz="1900" dirty="0"/>
          </a:p>
          <a:p>
            <a:r>
              <a:rPr lang="en-GB" sz="1900" dirty="0"/>
              <a:t>Sharpen your focus and always err on the side of caution    </a:t>
            </a:r>
          </a:p>
          <a:p>
            <a:endParaRPr lang="en-GB" sz="1900" dirty="0" smtClean="0"/>
          </a:p>
          <a:p>
            <a:pPr marL="0" indent="0">
              <a:buNone/>
            </a:pPr>
            <a:endParaRPr lang="en-GB" sz="2000" dirty="0" smtClean="0"/>
          </a:p>
          <a:p>
            <a:pPr marL="0" indent="0">
              <a:buNone/>
            </a:pPr>
            <a:r>
              <a:rPr lang="en-GB" sz="1800" dirty="0" smtClean="0"/>
              <a:t> </a:t>
            </a:r>
            <a:endParaRPr lang="en-GB" sz="1800" dirty="0"/>
          </a:p>
        </p:txBody>
      </p:sp>
    </p:spTree>
    <p:extLst>
      <p:ext uri="{BB962C8B-B14F-4D97-AF65-F5344CB8AC3E}">
        <p14:creationId xmlns:p14="http://schemas.microsoft.com/office/powerpoint/2010/main" val="6617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dirty="0" smtClean="0"/>
              <a:t>What should experts now be doing? (continued)</a:t>
            </a:r>
            <a:endParaRPr lang="en-GB" sz="2400" dirty="0"/>
          </a:p>
        </p:txBody>
      </p:sp>
      <p:sp>
        <p:nvSpPr>
          <p:cNvPr id="5" name="Content Placeholder 4"/>
          <p:cNvSpPr>
            <a:spLocks noGrp="1"/>
          </p:cNvSpPr>
          <p:nvPr>
            <p:ph idx="1"/>
          </p:nvPr>
        </p:nvSpPr>
        <p:spPr/>
        <p:txBody>
          <a:bodyPr>
            <a:normAutofit lnSpcReduction="10000"/>
          </a:bodyPr>
          <a:lstStyle/>
          <a:p>
            <a:r>
              <a:rPr lang="en-GB" sz="1600" dirty="0"/>
              <a:t>Check your reports carefully</a:t>
            </a:r>
          </a:p>
          <a:p>
            <a:endParaRPr lang="en-GB" sz="1600" dirty="0" smtClean="0"/>
          </a:p>
          <a:p>
            <a:r>
              <a:rPr lang="en-GB" sz="1600" dirty="0" smtClean="0"/>
              <a:t>If you change your mind, say so at the earliest possible opportunity</a:t>
            </a:r>
          </a:p>
          <a:p>
            <a:endParaRPr lang="en-GB" sz="1600" dirty="0"/>
          </a:p>
          <a:p>
            <a:r>
              <a:rPr lang="en-GB" sz="1600" dirty="0" smtClean="0"/>
              <a:t>Ensure you have read and understand any guidance given by your professional body in relation to your duties and obligations when acting as an expert. For example:</a:t>
            </a:r>
          </a:p>
          <a:p>
            <a:endParaRPr lang="en-GB" sz="1600" dirty="0"/>
          </a:p>
          <a:p>
            <a:pPr marL="0" indent="0">
              <a:buNone/>
            </a:pPr>
            <a:r>
              <a:rPr lang="en-GB" sz="1600" i="1" dirty="0" smtClean="0"/>
              <a:t>      “When an allegation of professional negligence is made against an RICS member, the court is     </a:t>
            </a:r>
          </a:p>
          <a:p>
            <a:pPr marL="0" indent="0">
              <a:buNone/>
            </a:pPr>
            <a:r>
              <a:rPr lang="en-GB" sz="1600" i="1" dirty="0"/>
              <a:t> </a:t>
            </a:r>
            <a:r>
              <a:rPr lang="en-GB" sz="1600" i="1" dirty="0" smtClean="0"/>
              <a:t>      likely to take account of the contents of any relevant Guidance Notes published by RICS in </a:t>
            </a:r>
          </a:p>
          <a:p>
            <a:pPr marL="0" indent="0">
              <a:buNone/>
            </a:pPr>
            <a:r>
              <a:rPr lang="en-GB" sz="1600" i="1" dirty="0" smtClean="0"/>
              <a:t>       deciding whether or not the member had acted with reasonable competence”</a:t>
            </a:r>
          </a:p>
          <a:p>
            <a:pPr marL="0" indent="0">
              <a:buNone/>
            </a:pPr>
            <a:r>
              <a:rPr lang="en-GB" sz="1600" i="1" dirty="0" smtClean="0"/>
              <a:t> </a:t>
            </a:r>
          </a:p>
          <a:p>
            <a:pPr marL="0" indent="0">
              <a:buNone/>
            </a:pPr>
            <a:r>
              <a:rPr lang="en-GB" sz="1600" dirty="0" smtClean="0"/>
              <a:t>– from ‘Surveyors acting as Expert Witnesses’ </a:t>
            </a:r>
          </a:p>
          <a:p>
            <a:pPr marL="0" indent="0">
              <a:buNone/>
            </a:pPr>
            <a:endParaRPr lang="en-GB" sz="1600" dirty="0"/>
          </a:p>
          <a:p>
            <a:pPr marL="0" indent="0">
              <a:buNone/>
            </a:pPr>
            <a:r>
              <a:rPr lang="en-GB" sz="1600" b="1" dirty="0" smtClean="0">
                <a:solidFill>
                  <a:srgbClr val="FF0000"/>
                </a:solidFill>
              </a:rPr>
              <a:t>NB </a:t>
            </a:r>
            <a:r>
              <a:rPr lang="en-GB" sz="1600" dirty="0" smtClean="0"/>
              <a:t>– professional bodies generally have power to investigate and bring disciplinary proceedings against members for breaches of their duties as expert witnesses – and they </a:t>
            </a:r>
            <a:r>
              <a:rPr lang="en-GB" sz="1600" b="1" dirty="0" smtClean="0"/>
              <a:t>do</a:t>
            </a:r>
            <a:r>
              <a:rPr lang="en-GB" sz="1600" dirty="0" smtClean="0"/>
              <a:t> instigate such proceedings</a:t>
            </a:r>
            <a:endParaRPr lang="en-GB" sz="1600" dirty="0"/>
          </a:p>
        </p:txBody>
      </p:sp>
    </p:spTree>
    <p:extLst>
      <p:ext uri="{BB962C8B-B14F-4D97-AF65-F5344CB8AC3E}">
        <p14:creationId xmlns:p14="http://schemas.microsoft.com/office/powerpoint/2010/main" val="2278755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algn="l" defTabSz="914400"/>
            <a:r>
              <a:rPr lang="en-GB" sz="2400" dirty="0" smtClean="0"/>
              <a:t>Terms and conditions - to </a:t>
            </a:r>
            <a:r>
              <a:rPr lang="en-GB" sz="2400" dirty="0"/>
              <a:t>regulate the relationship</a:t>
            </a:r>
            <a:endParaRPr lang="en-US" sz="2400" dirty="0"/>
          </a:p>
        </p:txBody>
      </p:sp>
      <p:sp>
        <p:nvSpPr>
          <p:cNvPr id="33795" name="Rectangle 3"/>
          <p:cNvSpPr>
            <a:spLocks noGrp="1" noChangeArrowheads="1"/>
          </p:cNvSpPr>
          <p:nvPr>
            <p:ph type="body" idx="1"/>
          </p:nvPr>
        </p:nvSpPr>
        <p:spPr>
          <a:xfrm>
            <a:off x="611561" y="1412776"/>
            <a:ext cx="7808540" cy="4583212"/>
          </a:xfrm>
        </p:spPr>
        <p:txBody>
          <a:bodyPr/>
          <a:lstStyle/>
          <a:p>
            <a:pPr marL="342900" indent="-342900" defTabSz="914400"/>
            <a:endParaRPr lang="en-GB" sz="2000" dirty="0"/>
          </a:p>
          <a:p>
            <a:pPr marL="342900" indent="-342900" defTabSz="914400"/>
            <a:r>
              <a:rPr lang="en-GB" sz="2000" dirty="0" smtClean="0"/>
              <a:t>Need </a:t>
            </a:r>
            <a:r>
              <a:rPr lang="en-GB" sz="2000" dirty="0"/>
              <a:t>to be clear, concise and </a:t>
            </a:r>
            <a:r>
              <a:rPr lang="en-GB" sz="2000" dirty="0" smtClean="0"/>
              <a:t>relevant</a:t>
            </a:r>
          </a:p>
          <a:p>
            <a:r>
              <a:rPr lang="en-GB" sz="2000" dirty="0"/>
              <a:t>Difficult to avoid liability </a:t>
            </a:r>
            <a:r>
              <a:rPr lang="en-GB" sz="2000" dirty="0" smtClean="0"/>
              <a:t>by use of terms and conditions where </a:t>
            </a:r>
            <a:r>
              <a:rPr lang="en-GB" sz="2000" dirty="0"/>
              <a:t>you are being held out </a:t>
            </a:r>
            <a:r>
              <a:rPr lang="en-GB" sz="2000" i="1" dirty="0"/>
              <a:t>‘as an expert</a:t>
            </a:r>
            <a:r>
              <a:rPr lang="en-GB" sz="2000" i="1" dirty="0" smtClean="0"/>
              <a:t>’</a:t>
            </a:r>
            <a:endParaRPr lang="en-GB" sz="2000" i="1" dirty="0" smtClean="0"/>
          </a:p>
          <a:p>
            <a:pPr marL="342900" indent="-342900" defTabSz="914400"/>
            <a:r>
              <a:rPr lang="en-GB" sz="2000" dirty="0" smtClean="0"/>
              <a:t>Review your terms and conditions, including any limitations of liability</a:t>
            </a:r>
          </a:p>
          <a:p>
            <a:pPr marL="342900" indent="-342900" defTabSz="914400"/>
            <a:r>
              <a:rPr lang="en-GB" sz="2000" dirty="0" smtClean="0"/>
              <a:t>Keep limitation levels under review – [to the level of your PI insurance cover?]</a:t>
            </a:r>
          </a:p>
          <a:p>
            <a:pPr marL="342900" indent="-342900" defTabSz="914400"/>
            <a:r>
              <a:rPr lang="en-GB" sz="2000" dirty="0" smtClean="0"/>
              <a:t>Consider limiting liability where for example the consequences of negligence would far outweigh the fee charged. </a:t>
            </a:r>
          </a:p>
          <a:p>
            <a:pPr marL="342900" indent="-342900" defTabSz="914400"/>
            <a:endParaRPr lang="en-GB" sz="2000" dirty="0"/>
          </a:p>
          <a:p>
            <a:pPr marL="0" indent="0" defTabSz="914400">
              <a:buNone/>
            </a:pPr>
            <a:r>
              <a:rPr lang="en-GB" sz="2000" b="1" dirty="0" smtClean="0"/>
              <a:t>BUT</a:t>
            </a:r>
            <a:r>
              <a:rPr lang="en-GB" sz="2000" dirty="0" smtClean="0"/>
              <a:t> – will solicitors accept limitations? – see earlier feedback</a:t>
            </a:r>
            <a:endParaRPr lang="en-US" sz="2000" dirty="0"/>
          </a:p>
        </p:txBody>
      </p:sp>
    </p:spTree>
    <p:extLst>
      <p:ext uri="{BB962C8B-B14F-4D97-AF65-F5344CB8AC3E}">
        <p14:creationId xmlns:p14="http://schemas.microsoft.com/office/powerpoint/2010/main" val="3631243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algn="l" defTabSz="914400"/>
            <a:r>
              <a:rPr lang="en-US" sz="2800" dirty="0" smtClean="0"/>
              <a:t>A final thought ….</a:t>
            </a:r>
            <a:endParaRPr lang="en-US" sz="2800" dirty="0"/>
          </a:p>
        </p:txBody>
      </p:sp>
      <p:sp>
        <p:nvSpPr>
          <p:cNvPr id="34819" name="Rectangle 3"/>
          <p:cNvSpPr>
            <a:spLocks noGrp="1" noChangeArrowheads="1"/>
          </p:cNvSpPr>
          <p:nvPr>
            <p:ph type="body" idx="1"/>
          </p:nvPr>
        </p:nvSpPr>
        <p:spPr>
          <a:xfrm>
            <a:off x="755577" y="1484784"/>
            <a:ext cx="7664524" cy="4511204"/>
          </a:xfrm>
        </p:spPr>
        <p:txBody>
          <a:bodyPr>
            <a:normAutofit/>
          </a:bodyPr>
          <a:lstStyle/>
          <a:p>
            <a:pPr marL="0" indent="0" defTabSz="914400">
              <a:buNone/>
            </a:pPr>
            <a:r>
              <a:rPr lang="en-US" sz="2400" dirty="0" smtClean="0"/>
              <a:t>Get it right</a:t>
            </a:r>
          </a:p>
          <a:p>
            <a:pPr marL="0" indent="0" defTabSz="914400">
              <a:buNone/>
            </a:pPr>
            <a:endParaRPr lang="en-US" sz="2400" dirty="0"/>
          </a:p>
          <a:p>
            <a:r>
              <a:rPr lang="en-US" sz="2400" dirty="0" smtClean="0"/>
              <a:t>First time</a:t>
            </a:r>
          </a:p>
          <a:p>
            <a:r>
              <a:rPr lang="en-US" sz="2400" dirty="0" smtClean="0"/>
              <a:t>On time</a:t>
            </a:r>
          </a:p>
          <a:p>
            <a:r>
              <a:rPr lang="en-US" sz="2400" dirty="0" smtClean="0"/>
              <a:t>Every time </a:t>
            </a:r>
          </a:p>
          <a:p>
            <a:pPr marL="0" indent="0" defTabSz="914400">
              <a:buNone/>
            </a:pPr>
            <a:endParaRPr lang="en-US" sz="2400" dirty="0"/>
          </a:p>
        </p:txBody>
      </p:sp>
    </p:spTree>
    <p:extLst>
      <p:ext uri="{BB962C8B-B14F-4D97-AF65-F5344CB8AC3E}">
        <p14:creationId xmlns:p14="http://schemas.microsoft.com/office/powerpoint/2010/main" val="1662272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Since Jones V Kaney …</a:t>
            </a:r>
            <a:endParaRPr lang="en-GB" sz="2800" dirty="0"/>
          </a:p>
        </p:txBody>
      </p:sp>
      <p:sp>
        <p:nvSpPr>
          <p:cNvPr id="3" name="Content Placeholder 2"/>
          <p:cNvSpPr>
            <a:spLocks noGrp="1"/>
          </p:cNvSpPr>
          <p:nvPr>
            <p:ph idx="1"/>
          </p:nvPr>
        </p:nvSpPr>
        <p:spPr/>
        <p:txBody>
          <a:bodyPr>
            <a:normAutofit/>
          </a:bodyPr>
          <a:lstStyle/>
          <a:p>
            <a:pPr marL="0" indent="0">
              <a:buNone/>
            </a:pPr>
            <a:r>
              <a:rPr lang="en-GB" sz="2400" dirty="0" smtClean="0"/>
              <a:t>Will experts need to act differently or have enhanced business skills?</a:t>
            </a:r>
          </a:p>
          <a:p>
            <a:pPr marL="0" indent="0">
              <a:buNone/>
            </a:pPr>
            <a:endParaRPr lang="en-GB" sz="2400" dirty="0"/>
          </a:p>
          <a:p>
            <a:pPr marL="0" indent="0">
              <a:buNone/>
            </a:pPr>
            <a:r>
              <a:rPr lang="en-GB" sz="2400" dirty="0" smtClean="0"/>
              <a:t>Who better to ask than those who instruct experts on behalf of their clients – instructing solicitors. </a:t>
            </a:r>
          </a:p>
          <a:p>
            <a:pPr marL="0" indent="0">
              <a:buNone/>
            </a:pPr>
            <a:endParaRPr lang="en-GB" sz="2400" dirty="0"/>
          </a:p>
          <a:p>
            <a:pPr marL="0" indent="0">
              <a:buNone/>
            </a:pPr>
            <a:r>
              <a:rPr lang="en-GB" sz="2400" dirty="0" smtClean="0"/>
              <a:t>Even before Jones V Kaney solicitors were saying … </a:t>
            </a:r>
          </a:p>
          <a:p>
            <a:pPr marL="0" indent="0">
              <a:buNone/>
            </a:pPr>
            <a:endParaRPr lang="en-GB" sz="2400" dirty="0"/>
          </a:p>
          <a:p>
            <a:pPr marL="0" indent="0">
              <a:buNone/>
            </a:pPr>
            <a:r>
              <a:rPr lang="en-GB" sz="2400" dirty="0" smtClean="0"/>
              <a:t> </a:t>
            </a:r>
            <a:endParaRPr lang="en-GB" sz="2400" dirty="0"/>
          </a:p>
        </p:txBody>
      </p:sp>
    </p:spTree>
    <p:extLst>
      <p:ext uri="{BB962C8B-B14F-4D97-AF65-F5344CB8AC3E}">
        <p14:creationId xmlns:p14="http://schemas.microsoft.com/office/powerpoint/2010/main" val="1753177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857250" y="1812925"/>
            <a:ext cx="7562850" cy="1639888"/>
          </a:xfrm>
        </p:spPr>
        <p:txBody>
          <a:bodyPr/>
          <a:lstStyle/>
          <a:p>
            <a:pPr algn="l" defTabSz="914400"/>
            <a:r>
              <a:rPr lang="en-GB" dirty="0"/>
              <a:t>  Any questions?</a:t>
            </a:r>
            <a:endParaRPr lang="en-US" dirty="0"/>
          </a:p>
        </p:txBody>
      </p:sp>
    </p:spTree>
    <p:extLst>
      <p:ext uri="{BB962C8B-B14F-4D97-AF65-F5344CB8AC3E}">
        <p14:creationId xmlns:p14="http://schemas.microsoft.com/office/powerpoint/2010/main" val="1698112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Get it right</a:t>
            </a:r>
            <a:r>
              <a:rPr lang="en-GB" sz="2800" b="1" dirty="0" smtClean="0"/>
              <a:t/>
            </a:r>
            <a:br>
              <a:rPr lang="en-GB" sz="2800" b="1" dirty="0" smtClean="0"/>
            </a:br>
            <a:endParaRPr lang="en-GB" sz="2800" dirty="0"/>
          </a:p>
        </p:txBody>
      </p:sp>
      <p:sp>
        <p:nvSpPr>
          <p:cNvPr id="3" name="Content Placeholder 2"/>
          <p:cNvSpPr>
            <a:spLocks noGrp="1"/>
          </p:cNvSpPr>
          <p:nvPr>
            <p:ph idx="1"/>
          </p:nvPr>
        </p:nvSpPr>
        <p:spPr/>
        <p:txBody>
          <a:bodyPr/>
          <a:lstStyle/>
          <a:p>
            <a:pPr marL="0" indent="0">
              <a:buNone/>
            </a:pPr>
            <a:r>
              <a:rPr lang="en-GB" sz="2400" dirty="0" smtClean="0"/>
              <a:t>       </a:t>
            </a:r>
          </a:p>
          <a:p>
            <a:r>
              <a:rPr lang="en-GB" sz="2400" dirty="0"/>
              <a:t> </a:t>
            </a:r>
            <a:r>
              <a:rPr lang="en-GB" sz="2400" dirty="0" smtClean="0"/>
              <a:t>      First time </a:t>
            </a:r>
          </a:p>
          <a:p>
            <a:r>
              <a:rPr lang="en-GB" sz="2400" dirty="0"/>
              <a:t> </a:t>
            </a:r>
            <a:r>
              <a:rPr lang="en-GB" sz="2400" dirty="0" smtClean="0"/>
              <a:t>      On time </a:t>
            </a:r>
          </a:p>
          <a:p>
            <a:r>
              <a:rPr lang="en-GB" sz="2400" dirty="0"/>
              <a:t> </a:t>
            </a:r>
            <a:r>
              <a:rPr lang="en-GB" sz="2400" dirty="0" smtClean="0"/>
              <a:t>      Every time</a:t>
            </a:r>
          </a:p>
          <a:p>
            <a:pPr marL="0" indent="0">
              <a:buNone/>
            </a:pPr>
            <a:endParaRPr lang="en-GB" sz="1800" dirty="0"/>
          </a:p>
          <a:p>
            <a:endParaRPr lang="en-GB" sz="1800" dirty="0" smtClean="0"/>
          </a:p>
          <a:p>
            <a:pPr marL="0" indent="0">
              <a:buNone/>
            </a:pPr>
            <a:endParaRPr lang="en-GB" dirty="0"/>
          </a:p>
        </p:txBody>
      </p:sp>
    </p:spTree>
    <p:extLst>
      <p:ext uri="{BB962C8B-B14F-4D97-AF65-F5344CB8AC3E}">
        <p14:creationId xmlns:p14="http://schemas.microsoft.com/office/powerpoint/2010/main" val="249286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l" defTabSz="914400"/>
            <a:r>
              <a:rPr lang="en-GB" sz="2800" dirty="0"/>
              <a:t>Read the instructions</a:t>
            </a:r>
            <a:endParaRPr lang="en-US" sz="2800" dirty="0"/>
          </a:p>
        </p:txBody>
      </p:sp>
      <p:sp>
        <p:nvSpPr>
          <p:cNvPr id="18435" name="Rectangle 3"/>
          <p:cNvSpPr>
            <a:spLocks noGrp="1" noChangeArrowheads="1"/>
          </p:cNvSpPr>
          <p:nvPr>
            <p:ph type="body" idx="1"/>
          </p:nvPr>
        </p:nvSpPr>
        <p:spPr>
          <a:xfrm>
            <a:off x="1281113" y="2139950"/>
            <a:ext cx="7138987" cy="3856038"/>
          </a:xfrm>
        </p:spPr>
        <p:txBody>
          <a:bodyPr>
            <a:normAutofit/>
          </a:bodyPr>
          <a:lstStyle/>
          <a:p>
            <a:pPr marL="342900" indent="-342900" defTabSz="914400"/>
            <a:r>
              <a:rPr lang="en-GB" sz="1800" dirty="0"/>
              <a:t>Some experts do not read the instructions and do not answer the question.</a:t>
            </a:r>
          </a:p>
          <a:p>
            <a:pPr marL="342900" indent="-342900" defTabSz="914400"/>
            <a:r>
              <a:rPr lang="en-GB" sz="1800" dirty="0"/>
              <a:t>If experts need more information they should ask for it. They don’t read their letters of instruction.</a:t>
            </a:r>
          </a:p>
          <a:p>
            <a:pPr marL="342900" indent="-342900" defTabSz="914400"/>
            <a:r>
              <a:rPr lang="en-GB" sz="1800" dirty="0"/>
              <a:t>They should take time to understand the case and the other dynamics which are in play.</a:t>
            </a:r>
            <a:endParaRPr lang="en-US" sz="1800" dirty="0"/>
          </a:p>
        </p:txBody>
      </p:sp>
    </p:spTree>
    <p:extLst>
      <p:ext uri="{BB962C8B-B14F-4D97-AF65-F5344CB8AC3E}">
        <p14:creationId xmlns:p14="http://schemas.microsoft.com/office/powerpoint/2010/main" val="2224960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l" defTabSz="914400"/>
            <a:r>
              <a:rPr lang="en-GB" sz="2800" dirty="0"/>
              <a:t>Is it </a:t>
            </a:r>
            <a:r>
              <a:rPr lang="en-GB" sz="2800" b="1" dirty="0"/>
              <a:t>your</a:t>
            </a:r>
            <a:r>
              <a:rPr lang="en-GB" sz="2800" dirty="0"/>
              <a:t> field of expertise?</a:t>
            </a:r>
            <a:endParaRPr lang="en-US" sz="2800" dirty="0"/>
          </a:p>
        </p:txBody>
      </p:sp>
      <p:sp>
        <p:nvSpPr>
          <p:cNvPr id="19459" name="Rectangle 3"/>
          <p:cNvSpPr>
            <a:spLocks noGrp="1" noChangeArrowheads="1"/>
          </p:cNvSpPr>
          <p:nvPr>
            <p:ph type="body" idx="1"/>
          </p:nvPr>
        </p:nvSpPr>
        <p:spPr>
          <a:xfrm>
            <a:off x="1281113" y="2139950"/>
            <a:ext cx="7138987" cy="3856038"/>
          </a:xfrm>
        </p:spPr>
        <p:txBody>
          <a:bodyPr>
            <a:normAutofit/>
          </a:bodyPr>
          <a:lstStyle/>
          <a:p>
            <a:pPr marL="342900" indent="-342900" defTabSz="914400"/>
            <a:r>
              <a:rPr lang="en-GB" sz="2000" dirty="0"/>
              <a:t>Experts have to ensure that the matter is within their field of expertise.</a:t>
            </a:r>
          </a:p>
          <a:p>
            <a:pPr marL="342900" indent="-342900" defTabSz="914400"/>
            <a:r>
              <a:rPr lang="en-GB" sz="2000" dirty="0"/>
              <a:t>It is always better to know if something is slightly outside an expert’s experience right at the beginning of the case so that an alternative or way round the problem can be considered. </a:t>
            </a:r>
            <a:endParaRPr lang="en-US" sz="2000" dirty="0"/>
          </a:p>
        </p:txBody>
      </p:sp>
    </p:spTree>
    <p:extLst>
      <p:ext uri="{BB962C8B-B14F-4D97-AF65-F5344CB8AC3E}">
        <p14:creationId xmlns:p14="http://schemas.microsoft.com/office/powerpoint/2010/main" val="1420445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l" defTabSz="914400"/>
            <a:r>
              <a:rPr lang="en-GB" sz="2800" dirty="0"/>
              <a:t>Know your subject</a:t>
            </a:r>
            <a:endParaRPr lang="en-US" sz="2800" dirty="0"/>
          </a:p>
        </p:txBody>
      </p:sp>
      <p:sp>
        <p:nvSpPr>
          <p:cNvPr id="13315" name="Rectangle 3"/>
          <p:cNvSpPr>
            <a:spLocks noGrp="1" noChangeArrowheads="1"/>
          </p:cNvSpPr>
          <p:nvPr>
            <p:ph type="body" idx="1"/>
          </p:nvPr>
        </p:nvSpPr>
        <p:spPr>
          <a:xfrm>
            <a:off x="1281113" y="1790700"/>
            <a:ext cx="7138987" cy="4205288"/>
          </a:xfrm>
        </p:spPr>
        <p:txBody>
          <a:bodyPr/>
          <a:lstStyle/>
          <a:p>
            <a:pPr marL="342900" indent="-342900" defTabSz="914400"/>
            <a:endParaRPr lang="en-GB" sz="2000" dirty="0" smtClean="0"/>
          </a:p>
          <a:p>
            <a:pPr marL="0" indent="0" defTabSz="914400">
              <a:buNone/>
            </a:pPr>
            <a:endParaRPr lang="en-GB" sz="2000" dirty="0"/>
          </a:p>
          <a:p>
            <a:pPr marL="342900" indent="-342900" defTabSz="914400"/>
            <a:r>
              <a:rPr lang="en-GB" sz="1800" dirty="0"/>
              <a:t>Anticipate the questions you will be asked and the answers</a:t>
            </a:r>
          </a:p>
          <a:p>
            <a:pPr marL="342900" indent="-342900" defTabSz="914400"/>
            <a:r>
              <a:rPr lang="en-GB" sz="1800" dirty="0"/>
              <a:t>Understand the art of giving ground and being reasonable whilst maintaining core opinion </a:t>
            </a:r>
          </a:p>
          <a:p>
            <a:pPr marL="342900" indent="-342900" defTabSz="914400"/>
            <a:r>
              <a:rPr lang="en-GB" sz="1800" dirty="0"/>
              <a:t>Have a knowledge of the process – don’t assume and don’t guess</a:t>
            </a:r>
            <a:endParaRPr lang="en-US" sz="1800" dirty="0"/>
          </a:p>
        </p:txBody>
      </p:sp>
    </p:spTree>
    <p:extLst>
      <p:ext uri="{BB962C8B-B14F-4D97-AF65-F5344CB8AC3E}">
        <p14:creationId xmlns:p14="http://schemas.microsoft.com/office/powerpoint/2010/main" val="2371212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l" defTabSz="914400"/>
            <a:r>
              <a:rPr lang="en-GB" sz="2800" dirty="0"/>
              <a:t>Reliability</a:t>
            </a:r>
            <a:endParaRPr lang="en-US" sz="2800" dirty="0"/>
          </a:p>
        </p:txBody>
      </p:sp>
      <p:sp>
        <p:nvSpPr>
          <p:cNvPr id="12291" name="Rectangle 3"/>
          <p:cNvSpPr>
            <a:spLocks noGrp="1" noChangeArrowheads="1"/>
          </p:cNvSpPr>
          <p:nvPr>
            <p:ph type="body" idx="1"/>
          </p:nvPr>
        </p:nvSpPr>
        <p:spPr>
          <a:xfrm>
            <a:off x="1281113" y="2000250"/>
            <a:ext cx="7138987" cy="3995738"/>
          </a:xfrm>
        </p:spPr>
        <p:txBody>
          <a:bodyPr/>
          <a:lstStyle/>
          <a:p>
            <a:pPr marL="342900" indent="-342900" defTabSz="914400"/>
            <a:r>
              <a:rPr lang="en-GB" sz="1800" dirty="0"/>
              <a:t>Producing advice on time</a:t>
            </a:r>
          </a:p>
          <a:p>
            <a:pPr marL="342900" indent="-342900" defTabSz="914400"/>
            <a:r>
              <a:rPr lang="en-GB" sz="1800" dirty="0"/>
              <a:t>Answering the questions asked</a:t>
            </a:r>
          </a:p>
          <a:p>
            <a:pPr marL="342900" indent="-342900" defTabSz="914400"/>
            <a:r>
              <a:rPr lang="en-GB" sz="1800" dirty="0"/>
              <a:t>Keeping to the opinion expressed</a:t>
            </a:r>
          </a:p>
          <a:p>
            <a:pPr marL="342900" indent="-342900" defTabSz="914400"/>
            <a:r>
              <a:rPr lang="en-GB" sz="1800" dirty="0"/>
              <a:t>Be able to justify the opinion</a:t>
            </a:r>
          </a:p>
          <a:p>
            <a:pPr marL="342900" indent="-342900" defTabSz="914400"/>
            <a:r>
              <a:rPr lang="en-GB" sz="1800" dirty="0"/>
              <a:t>If a change of mind, let instructing solicitors know </a:t>
            </a:r>
            <a:r>
              <a:rPr lang="en-GB" sz="1800" dirty="0" smtClean="0"/>
              <a:t>early</a:t>
            </a:r>
          </a:p>
          <a:p>
            <a:pPr marL="342900" indent="-342900" defTabSz="914400"/>
            <a:r>
              <a:rPr lang="en-GB" sz="1800" dirty="0" smtClean="0"/>
              <a:t>Anticipating </a:t>
            </a:r>
            <a:r>
              <a:rPr lang="en-GB" sz="1800" dirty="0"/>
              <a:t>certain questions</a:t>
            </a:r>
            <a:r>
              <a:rPr lang="en-GB" dirty="0"/>
              <a:t> </a:t>
            </a:r>
            <a:endParaRPr lang="en-US" dirty="0"/>
          </a:p>
        </p:txBody>
      </p:sp>
    </p:spTree>
    <p:extLst>
      <p:ext uri="{BB962C8B-B14F-4D97-AF65-F5344CB8AC3E}">
        <p14:creationId xmlns:p14="http://schemas.microsoft.com/office/powerpoint/2010/main" val="2287371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algn="l" defTabSz="914400"/>
            <a:r>
              <a:rPr lang="en-GB" sz="2800" dirty="0"/>
              <a:t>Mention any problems at the outset </a:t>
            </a:r>
            <a:endParaRPr lang="en-US" sz="2800" dirty="0"/>
          </a:p>
        </p:txBody>
      </p:sp>
      <p:sp>
        <p:nvSpPr>
          <p:cNvPr id="22531" name="Rectangle 3"/>
          <p:cNvSpPr>
            <a:spLocks noGrp="1" noChangeArrowheads="1"/>
          </p:cNvSpPr>
          <p:nvPr>
            <p:ph type="body" idx="1"/>
          </p:nvPr>
        </p:nvSpPr>
        <p:spPr>
          <a:xfrm>
            <a:off x="1281113" y="2068513"/>
            <a:ext cx="7138987" cy="3927475"/>
          </a:xfrm>
        </p:spPr>
        <p:txBody>
          <a:bodyPr/>
          <a:lstStyle/>
          <a:p>
            <a:pPr marL="342900" indent="-342900" defTabSz="914400"/>
            <a:r>
              <a:rPr lang="en-GB" sz="2000" dirty="0"/>
              <a:t>The expert needs to be independent and unbiased. If an expert has already helped with the case on an informal basis, this needs to be properly considered at the time of formal instruction.</a:t>
            </a:r>
          </a:p>
          <a:p>
            <a:pPr marL="342900" indent="-342900" defTabSz="914400">
              <a:buFont typeface="Wingdings" pitchFamily="2" charset="2"/>
              <a:buNone/>
            </a:pPr>
            <a:endParaRPr lang="en-GB" sz="2000" dirty="0"/>
          </a:p>
          <a:p>
            <a:pPr marL="342900" indent="-342900" defTabSz="914400"/>
            <a:r>
              <a:rPr lang="en-GB" sz="2000" dirty="0"/>
              <a:t>If a single expert knows there is a problem with the case, it is better to say so as quickly as possible before large fees are incurred.</a:t>
            </a:r>
          </a:p>
          <a:p>
            <a:pPr marL="342900" indent="-342900" defTabSz="914400">
              <a:buFont typeface="Wingdings" pitchFamily="2" charset="2"/>
              <a:buNone/>
            </a:pPr>
            <a:r>
              <a:rPr lang="en-GB" sz="1600" dirty="0"/>
              <a:t>   </a:t>
            </a:r>
            <a:endParaRPr lang="en-US" sz="1600" dirty="0"/>
          </a:p>
        </p:txBody>
      </p:sp>
    </p:spTree>
    <p:extLst>
      <p:ext uri="{BB962C8B-B14F-4D97-AF65-F5344CB8AC3E}">
        <p14:creationId xmlns:p14="http://schemas.microsoft.com/office/powerpoint/2010/main" val="425011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Since Jones V Kaney ….</a:t>
            </a:r>
            <a:endParaRPr lang="en-GB" sz="2800" dirty="0"/>
          </a:p>
        </p:txBody>
      </p:sp>
      <p:sp>
        <p:nvSpPr>
          <p:cNvPr id="3" name="Content Placeholder 2"/>
          <p:cNvSpPr>
            <a:spLocks noGrp="1"/>
          </p:cNvSpPr>
          <p:nvPr>
            <p:ph idx="1"/>
          </p:nvPr>
        </p:nvSpPr>
        <p:spPr>
          <a:xfrm>
            <a:off x="457200" y="1600200"/>
            <a:ext cx="7355160" cy="4525963"/>
          </a:xfrm>
        </p:spPr>
        <p:txBody>
          <a:bodyPr>
            <a:normAutofit/>
          </a:bodyPr>
          <a:lstStyle/>
          <a:p>
            <a:r>
              <a:rPr lang="en-GB" sz="2000" dirty="0" smtClean="0"/>
              <a:t>Has the approach taken by solicitors changed?</a:t>
            </a:r>
          </a:p>
          <a:p>
            <a:endParaRPr lang="en-GB" sz="2000" dirty="0"/>
          </a:p>
          <a:p>
            <a:r>
              <a:rPr lang="en-GB" sz="2000" dirty="0" smtClean="0"/>
              <a:t>A small survey conducted of a number of litigators indicated the following: </a:t>
            </a:r>
            <a:endParaRPr lang="en-GB" sz="2000" dirty="0"/>
          </a:p>
        </p:txBody>
      </p:sp>
    </p:spTree>
    <p:extLst>
      <p:ext uri="{BB962C8B-B14F-4D97-AF65-F5344CB8AC3E}">
        <p14:creationId xmlns:p14="http://schemas.microsoft.com/office/powerpoint/2010/main" val="135993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1365</Words>
  <Application>Microsoft Office PowerPoint</Application>
  <PresentationFormat>On-screen Show (4:3)</PresentationFormat>
  <Paragraphs>132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Business skills for experts in the light of Jones V Kaney?</vt:lpstr>
      <vt:lpstr>Since Jones V Kaney …</vt:lpstr>
      <vt:lpstr>Get it right </vt:lpstr>
      <vt:lpstr>Read the instructions</vt:lpstr>
      <vt:lpstr>Is it your field of expertise?</vt:lpstr>
      <vt:lpstr>Know your subject</vt:lpstr>
      <vt:lpstr>Reliability</vt:lpstr>
      <vt:lpstr>Mention any problems at the outset </vt:lpstr>
      <vt:lpstr>Since Jones V Kaney ….</vt:lpstr>
      <vt:lpstr>Is Jones V Kaney a problem for solicitors, which will make them more cautious when instructing experts?</vt:lpstr>
      <vt:lpstr>Will these issues make solicitors approach appointments differently?</vt:lpstr>
      <vt:lpstr>Professional indemnity cover is being looked at more closely by solicitors</vt:lpstr>
      <vt:lpstr>There is also a new regulatory compliance issue for solicitors to consider when appointing … </vt:lpstr>
      <vt:lpstr>What is this likely to mean for experts? </vt:lpstr>
      <vt:lpstr>Complacency or reality?</vt:lpstr>
      <vt:lpstr>What should experts now be doing? </vt:lpstr>
      <vt:lpstr>What should experts now be doing? (continued)</vt:lpstr>
      <vt:lpstr>Terms and conditions - to regulate the relationship</vt:lpstr>
      <vt:lpstr>A final thought ….</vt:lpstr>
      <vt:lpstr>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Peter</cp:lastModifiedBy>
  <cp:revision>17</cp:revision>
  <cp:lastPrinted>2011-11-05T11:58:06Z</cp:lastPrinted>
  <dcterms:created xsi:type="dcterms:W3CDTF">2011-11-04T18:41:56Z</dcterms:created>
  <dcterms:modified xsi:type="dcterms:W3CDTF">2011-11-05T12:23:41Z</dcterms:modified>
</cp:coreProperties>
</file>